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3" r:id="rId16"/>
    <p:sldId id="285" r:id="rId17"/>
    <p:sldId id="274" r:id="rId18"/>
    <p:sldId id="272" r:id="rId19"/>
    <p:sldId id="275" r:id="rId20"/>
    <p:sldId id="284" r:id="rId21"/>
    <p:sldId id="276" r:id="rId22"/>
    <p:sldId id="277" r:id="rId23"/>
    <p:sldId id="286" r:id="rId24"/>
    <p:sldId id="278" r:id="rId25"/>
    <p:sldId id="279" r:id="rId26"/>
    <p:sldId id="280" r:id="rId27"/>
    <p:sldId id="287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03" autoAdjust="0"/>
    <p:restoredTop sz="94660"/>
  </p:normalViewPr>
  <p:slideViewPr>
    <p:cSldViewPr>
      <p:cViewPr varScale="1">
        <p:scale>
          <a:sx n="83" d="100"/>
          <a:sy n="83" d="100"/>
        </p:scale>
        <p:origin x="-9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17FAF-13D0-44EC-AF29-D4775413999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ABD50-1BC0-498B-8D40-A99771B2E8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86268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1852E0D-8B86-43AA-B7E4-2E119AF5245A}" type="datetimeFigureOut">
              <a:rPr lang="el-GR" smtClean="0"/>
              <a:pPr/>
              <a:t>19/7/2016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3B922FF-40CE-48A3-A877-9CF8034AE0B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P100077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22714"/>
            <a:ext cx="9144000" cy="416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72271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/>
          <a:lstStyle/>
          <a:p>
            <a:pPr algn="ctr"/>
            <a:r>
              <a:rPr lang="el-GR" sz="4000" dirty="0" smtClean="0">
                <a:solidFill>
                  <a:schemeClr val="tx1"/>
                </a:solidFill>
              </a:rPr>
              <a:t>Η ΑΞΙΑ ΤΗΣ ΠΡΟΛΗΨΗΣ</a:t>
            </a:r>
            <a:br>
              <a:rPr lang="el-GR" sz="4000" dirty="0" smtClean="0">
                <a:solidFill>
                  <a:schemeClr val="tx1"/>
                </a:solidFill>
              </a:rPr>
            </a:br>
            <a:r>
              <a:rPr lang="el-GR" sz="4000" dirty="0" smtClean="0">
                <a:solidFill>
                  <a:schemeClr val="tx1"/>
                </a:solidFill>
              </a:rPr>
              <a:t/>
            </a:r>
            <a:br>
              <a:rPr lang="el-GR" sz="4000" dirty="0" smtClean="0">
                <a:solidFill>
                  <a:schemeClr val="tx1"/>
                </a:solidFill>
              </a:rPr>
            </a:br>
            <a:r>
              <a:rPr lang="el-GR" sz="4000" dirty="0" smtClean="0">
                <a:solidFill>
                  <a:schemeClr val="tx1"/>
                </a:solidFill>
              </a:rPr>
              <a:t> ΣΥΜΒΟΥΛΕΣ ΓΙΑ ΕΝΑ ΟΜΟΡΦΟ ΚΑΙ ΥΓΙΕΣ ΧΑΜΟΓΕΛΟ</a:t>
            </a:r>
            <a:endParaRPr lang="el-GR" sz="4000" dirty="0">
              <a:solidFill>
                <a:schemeClr val="tx1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354442" y="5013176"/>
            <a:ext cx="5114778" cy="1224136"/>
          </a:xfrm>
        </p:spPr>
        <p:txBody>
          <a:bodyPr anchor="ctr"/>
          <a:lstStyle/>
          <a:p>
            <a:r>
              <a:rPr lang="en-US" dirty="0" smtClean="0"/>
              <a:t>Dr. med. dent. </a:t>
            </a:r>
            <a:r>
              <a:rPr lang="el-GR" dirty="0" smtClean="0"/>
              <a:t>ΜΑΡΙΑ ΚΟΚΩΣΗ</a:t>
            </a:r>
          </a:p>
          <a:p>
            <a:r>
              <a:rPr lang="el-GR" dirty="0" smtClean="0"/>
              <a:t>ΧΕΙΡΟΥΡΓΟΣ ΟΔΟΝΤΙΑΤΡΟΣ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542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80768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η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επιλογη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τησ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οδοντοβουρτσασ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>
            <a:normAutofit/>
          </a:bodyPr>
          <a:lstStyle/>
          <a:p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Χρησιμοποιουμε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ΠΑΙΔΙΚΗ ΟΔΟΝΤΟΒΟΥΡΤΣΑ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κεφαλη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μαλακες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ευλυγιστες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τριχες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αποστρογγυλεμενα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ακρα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Θα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αντικαθισταται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συχνα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(κάθε 2-3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μηνες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86032"/>
            <a:ext cx="25050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4617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Η </a:t>
            </a:r>
            <a:r>
              <a:rPr lang="el-GR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επιλογη</a:t>
            </a:r>
            <a:r>
              <a:rPr lang="el-G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τησ</a:t>
            </a:r>
            <a:r>
              <a:rPr lang="el-G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οδοντοκρεμασ</a:t>
            </a:r>
            <a:endParaRPr lang="el-GR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6204" y="980728"/>
            <a:ext cx="72390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οδοντοκρεμα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περιεχει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φθοριο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dirty="0" smtClean="0">
                <a:latin typeface="Arial" pitchFamily="34" charset="0"/>
                <a:cs typeface="Arial" pitchFamily="34" charset="0"/>
              </a:rPr>
              <a:t>Για τα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παιδια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(3-6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ετων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), που είναι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πιθανο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να την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καταπιουν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προτιμηστε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μια με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χαμηλη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περιεκτικοτητα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σε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φθοριο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-ΠΑΙΔΙΚΗ (500-1000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ppmF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χρησιμοποιηστε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μια πολύ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μικρη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ποσοτητα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μεγεθος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μπιζελιου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76872"/>
            <a:ext cx="4176464" cy="189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3257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Μεχρι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ποτε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να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βοηθουν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οι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γονεισ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στο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των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/>
          </a:bodyPr>
          <a:lstStyle/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ευθυνη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γονεων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μεχρι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ηλικια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7-8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ετων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Στοχος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πληρης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απομακρυνση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μικροβιων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αλλα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σταδιακη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εκπαιδευση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παιδιων,ετσι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ώστε να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καταφερνουν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μονα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τους και να τους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γινει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μια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απαραιτητη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καθημερινη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συνηθεια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97823" y="270892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38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2852936"/>
            <a:ext cx="7239000" cy="1143000"/>
          </a:xfrm>
        </p:spPr>
        <p:txBody>
          <a:bodyPr>
            <a:normAutofit/>
          </a:bodyPr>
          <a:lstStyle/>
          <a:p>
            <a:pPr algn="just"/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πωσ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να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γινεται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το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σωστο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επιδειξη</a:t>
            </a:r>
            <a:endParaRPr lang="el-GR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991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Υδατανθρακεσ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και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71600" y="1189170"/>
            <a:ext cx="7134810" cy="5668830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προσκολληση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ζαχαρης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πανω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αποτελει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ιδανικο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υποστρωμα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για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αυξηση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μικροβιων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στοματος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,που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προκαλουν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C:\Users\User\Desktop\images.jpg" hidden="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2220554" y="2264366"/>
            <a:ext cx="3388524" cy="276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3" y="2852936"/>
            <a:ext cx="5040560" cy="377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290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Προσοχη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στην «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κρυμμενη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ζαχαρη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Ιδιαιτερη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προσοχη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δινεται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ετοιμες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τροφες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περιεχουν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κρυμμενη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ζαχαρη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Οι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γονεις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διαβαζουν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προσεκτικα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ετικεττες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βιομηχανοποιημενα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τροφιμα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ποτα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Εάν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ουσιες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όπως η </a:t>
            </a:r>
            <a:r>
              <a:rPr lang="el-GR" sz="24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γλυκοζη</a:t>
            </a:r>
            <a:r>
              <a:rPr lang="el-GR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δεξτροζη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φρουκτοζη</a:t>
            </a:r>
            <a:r>
              <a:rPr lang="el-GR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σακχαροζη</a:t>
            </a:r>
            <a:r>
              <a:rPr lang="el-GR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μαλτοζη</a:t>
            </a:r>
            <a:r>
              <a:rPr lang="el-GR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αποτελουν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πρωτο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δευτερο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συστατικο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τους αυτό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σημαινει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ότι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περιεκτικοτητα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ζαχαρη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μεγαλη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1220" y="2348880"/>
            <a:ext cx="283845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15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Προσοχη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στη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συχνοτητα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09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Κάθε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φορα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τρωνε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πινουν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κατι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γλυκο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δεχονται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επιθεση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για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αρκετη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ωρα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Για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λογο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αυτό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ζαχαρουχα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καλυτερα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τρωγονται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μαζι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γευματα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(και 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όχι ως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κολατσιο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στα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μεσογευματα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αλλα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προτιμωνται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φυσικες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γλυκιες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τροφες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όπως είναι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φρουτα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280" y="1268760"/>
            <a:ext cx="2912832" cy="218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930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Τροφεσ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για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γερα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δοντια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980728"/>
            <a:ext cx="7920880" cy="5475008"/>
          </a:xfrm>
        </p:spPr>
        <p:txBody>
          <a:bodyPr>
            <a:normAutofit/>
          </a:bodyPr>
          <a:lstStyle/>
          <a:p>
            <a:pPr algn="just"/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Τροφες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που </a:t>
            </a:r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περιεχουν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ασβεστιο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Σκληρα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λαχανικα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Φρουτα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Τροφες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πλουσιες</a:t>
            </a:r>
            <a:r>
              <a:rPr lang="el-GR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σε </a:t>
            </a:r>
            <a:r>
              <a:rPr lang="el-GR" sz="20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φθοριο</a:t>
            </a:r>
            <a:r>
              <a:rPr lang="el-GR" sz="2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4984" y="3792405"/>
            <a:ext cx="4070162" cy="304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images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5458" y="141277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8802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444680" cy="660688"/>
          </a:xfrm>
        </p:spPr>
        <p:txBody>
          <a:bodyPr>
            <a:normAutofit/>
          </a:bodyPr>
          <a:lstStyle/>
          <a:p>
            <a:pPr algn="just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Προληψη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τησ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διαβρωσησ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των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δοντιων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 lnSpcReduction="10000"/>
          </a:bodyPr>
          <a:lstStyle/>
          <a:p>
            <a:pPr algn="just">
              <a:tabLst>
                <a:tab pos="1695450" algn="l"/>
              </a:tabLs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διαβρωση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προκαλειται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από τη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συχνη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καταναλωση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οξινων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τροφιμων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ροφηματων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αναψυκτικα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ενεργειακα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ποτα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χυμοι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φρουτων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οξινα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φρουτα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ξυδι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λεμονια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κλπ).</a:t>
            </a:r>
          </a:p>
          <a:p>
            <a:pPr algn="just">
              <a:tabLst>
                <a:tab pos="1695450" algn="l"/>
              </a:tabLst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Προτεινεται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η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γρηγορη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ληψη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διαβρωτικων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τροφων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u="sng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προσοχη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στη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συχνοτητα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tabLst>
                <a:tab pos="1695450" algn="l"/>
              </a:tabLst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Θα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γινεται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τουλαχιστον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ωρα</a:t>
            </a:r>
            <a:r>
              <a:rPr lang="el-GR" sz="20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u="sng" dirty="0" err="1" smtClean="0">
                <a:latin typeface="Arial" pitchFamily="34" charset="0"/>
                <a:cs typeface="Arial" pitchFamily="34" charset="0"/>
              </a:rPr>
              <a:t>μετα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tabLst>
                <a:tab pos="1695450" algn="l"/>
              </a:tabLst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  <a:tabLst>
                <a:tab pos="1695450" algn="l"/>
              </a:tabLst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695450" algn="l"/>
              </a:tabLst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20888"/>
            <a:ext cx="4490357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542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pPr algn="ctr"/>
            <a:r>
              <a:rPr lang="el-GR" sz="2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 </a:t>
            </a:r>
            <a:r>
              <a:rPr lang="el-GR" sz="2800" b="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ρολοσ</a:t>
            </a:r>
            <a:r>
              <a:rPr lang="el-GR" sz="28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του </a:t>
            </a:r>
            <a:r>
              <a:rPr lang="el-GR" sz="2800" b="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οδοντιατρου</a:t>
            </a:r>
            <a:endParaRPr lang="el-GR" sz="2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επαφη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πολυτιμη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(α) για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προληφθει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κάθε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πιθανο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προβλημα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στοματος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(β)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εξοικειωθει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σωστη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στοματικη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υγιεινη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προληψη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αλλα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με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ιδιο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(γ) για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συνεχιζονται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τακτικες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επισκεψεις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ολη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ζωη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653136"/>
            <a:ext cx="156210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474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err="1" smtClean="0"/>
              <a:t>Εχει</a:t>
            </a:r>
            <a:r>
              <a:rPr lang="el-GR" dirty="0" smtClean="0"/>
              <a:t> </a:t>
            </a:r>
            <a:r>
              <a:rPr lang="el-GR" dirty="0" err="1" smtClean="0">
                <a:solidFill>
                  <a:srgbClr val="FF0000"/>
                </a:solidFill>
              </a:rPr>
              <a:t>αποδειχτει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, ότι</a:t>
            </a:r>
          </a:p>
          <a:p>
            <a:pPr marL="0" indent="0">
              <a:buNone/>
            </a:pPr>
            <a:r>
              <a:rPr lang="el-GR" dirty="0" smtClean="0"/>
              <a:t>Τα </a:t>
            </a:r>
            <a:r>
              <a:rPr lang="el-GR" dirty="0" err="1" smtClean="0"/>
              <a:t>περισσοτερα</a:t>
            </a:r>
            <a:r>
              <a:rPr lang="el-GR" dirty="0" smtClean="0"/>
              <a:t> </a:t>
            </a:r>
            <a:r>
              <a:rPr lang="el-GR" dirty="0" err="1" smtClean="0"/>
              <a:t>προβληματα</a:t>
            </a:r>
            <a:r>
              <a:rPr lang="el-GR" dirty="0" smtClean="0"/>
              <a:t> που </a:t>
            </a:r>
            <a:r>
              <a:rPr lang="el-GR" dirty="0" err="1" smtClean="0"/>
              <a:t>σχετιζονται</a:t>
            </a:r>
            <a:r>
              <a:rPr lang="el-GR" dirty="0" smtClean="0"/>
              <a:t> με τη </a:t>
            </a:r>
            <a:r>
              <a:rPr lang="el-GR" dirty="0" err="1" smtClean="0"/>
              <a:t>στοματικη</a:t>
            </a:r>
            <a:r>
              <a:rPr lang="el-GR" dirty="0" smtClean="0"/>
              <a:t> </a:t>
            </a:r>
            <a:r>
              <a:rPr lang="el-GR" dirty="0" err="1" smtClean="0"/>
              <a:t>υγεια</a:t>
            </a:r>
            <a:r>
              <a:rPr lang="el-GR" dirty="0" smtClean="0"/>
              <a:t> </a:t>
            </a:r>
            <a:r>
              <a:rPr lang="el-GR" dirty="0" err="1" smtClean="0">
                <a:solidFill>
                  <a:srgbClr val="FF0000"/>
                </a:solidFill>
              </a:rPr>
              <a:t>προλαμβανονται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.</a:t>
            </a:r>
            <a:endParaRPr lang="el-G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Με </a:t>
            </a:r>
            <a:r>
              <a:rPr lang="el-GR" dirty="0" err="1" smtClean="0">
                <a:solidFill>
                  <a:srgbClr val="FF0000"/>
                </a:solidFill>
              </a:rPr>
              <a:t>απλους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err="1" smtClean="0">
                <a:solidFill>
                  <a:srgbClr val="FF0000"/>
                </a:solidFill>
              </a:rPr>
              <a:t>τροπους</a:t>
            </a:r>
            <a:r>
              <a:rPr lang="el-GR" dirty="0" smtClean="0">
                <a:solidFill>
                  <a:srgbClr val="FF0000"/>
                </a:solidFill>
              </a:rPr>
              <a:t> και </a:t>
            </a:r>
            <a:r>
              <a:rPr lang="el-GR" dirty="0" err="1" smtClean="0">
                <a:solidFill>
                  <a:srgbClr val="FF0000"/>
                </a:solidFill>
              </a:rPr>
              <a:t>αλλαγες</a:t>
            </a:r>
            <a:r>
              <a:rPr lang="el-GR" dirty="0" smtClean="0">
                <a:solidFill>
                  <a:srgbClr val="FF0000"/>
                </a:solidFill>
              </a:rPr>
              <a:t> στη </a:t>
            </a:r>
            <a:r>
              <a:rPr lang="el-GR" dirty="0" err="1" smtClean="0">
                <a:solidFill>
                  <a:srgbClr val="FF0000"/>
                </a:solidFill>
              </a:rPr>
              <a:t>συμπεριφορα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μας </a:t>
            </a:r>
            <a:r>
              <a:rPr lang="el-GR" dirty="0" err="1" smtClean="0"/>
              <a:t>μπορουμε</a:t>
            </a:r>
            <a:r>
              <a:rPr lang="el-GR" dirty="0" smtClean="0"/>
              <a:t> να </a:t>
            </a:r>
            <a:r>
              <a:rPr lang="el-GR" dirty="0" err="1" smtClean="0"/>
              <a:t>εξασφαλισουμε</a:t>
            </a:r>
            <a:r>
              <a:rPr lang="el-GR" dirty="0" smtClean="0"/>
              <a:t> στα </a:t>
            </a:r>
            <a:r>
              <a:rPr lang="el-GR" dirty="0" err="1" smtClean="0"/>
              <a:t>παιδια</a:t>
            </a:r>
            <a:r>
              <a:rPr lang="el-GR" dirty="0" smtClean="0"/>
              <a:t> μας ένα </a:t>
            </a:r>
            <a:r>
              <a:rPr lang="el-GR" dirty="0" err="1" smtClean="0">
                <a:solidFill>
                  <a:srgbClr val="FF0000"/>
                </a:solidFill>
              </a:rPr>
              <a:t>ομορφο</a:t>
            </a:r>
            <a:r>
              <a:rPr lang="el-GR" dirty="0" smtClean="0">
                <a:solidFill>
                  <a:srgbClr val="FF0000"/>
                </a:solidFill>
              </a:rPr>
              <a:t> και </a:t>
            </a:r>
            <a:r>
              <a:rPr lang="el-GR" dirty="0" err="1" smtClean="0">
                <a:solidFill>
                  <a:srgbClr val="FF0000"/>
                </a:solidFill>
              </a:rPr>
              <a:t>υγιες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err="1" smtClean="0">
                <a:solidFill>
                  <a:srgbClr val="FF0000"/>
                </a:solidFill>
              </a:rPr>
              <a:t>χαμογελο</a:t>
            </a:r>
            <a:endParaRPr lang="el-GR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paidi-xamogelo-8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76872"/>
            <a:ext cx="24384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24370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00648"/>
          </a:xfrm>
        </p:spPr>
        <p:txBody>
          <a:bodyPr>
            <a:normAutofit fontScale="90000"/>
          </a:bodyPr>
          <a:lstStyle/>
          <a:p>
            <a:pPr algn="ctr"/>
            <a:endParaRPr lang="el-GR" sz="2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5899" y="829290"/>
            <a:ext cx="7239000" cy="56190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ΣΗΜΑΝΤΙΚΟ!!! 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Παμε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ΠΡΙΝ         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ΠΟΝΕΣΟΥΜΕ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επισκεπτονται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καθε</a:t>
            </a:r>
            <a:r>
              <a:rPr lang="el-GR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l-GR" sz="24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μηνες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6562" y="3636188"/>
            <a:ext cx="4335390" cy="31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613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φθοριωση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Είναι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εφαρμογη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από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υψηλων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δοσεων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φθοριου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μορφη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ζελε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εχει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γευση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φρουτων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Γινεται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συνηθως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καθε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μηνες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2736" y="2564904"/>
            <a:ext cx="2395368" cy="293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01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Τι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κανει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το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φθοριο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9"/>
            <a:ext cx="7239000" cy="5114968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Ενσωματωνεται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αδαμαντινη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ετσι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γινεται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πιο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σκληρο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πιο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ανθεκτικο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απεναντι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παστα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Εχει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ιδιοτητα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σταματα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τερηδονικες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βλαβες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επανασβεστιωνει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σημεια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ξεκιναει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Προστασια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από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40%.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541912"/>
            <a:ext cx="207645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86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Καλυψεισ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οπων</a:t>
            </a:r>
            <a:r>
              <a:rPr lang="el-G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σχισμων</a:t>
            </a:r>
            <a:r>
              <a:rPr lang="el-GR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sealants</a:t>
            </a:r>
            <a:endParaRPr lang="el-GR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Στα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πισω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κυριως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υπαρχουν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σχισμες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τρυπιτσες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οπου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πολύ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ευκολο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παγιδευτουν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τροφες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οδοντικη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πλακα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δημιουργηθει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313787"/>
            <a:ext cx="3672408" cy="293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130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Για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περιοριστει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αυτος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κινδυνος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, 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μπορει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καλυψει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επιφανεια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ένα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διαφανο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συνθετικο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υλικο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, που «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γεμιζει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» τις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οπες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τις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σχισμες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Ετσι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μικροβια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δεν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μπορουν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παγιδευτουν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πλεον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εκει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δημιουργησουν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διαδικασια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διαρκει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ελαχιστα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(5-10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λεπτα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και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εντελως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ανωδυνη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Εφαρμοζεται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ανατολη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πρωτων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( 6ετη) και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δευτερων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μονιμων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γομφιων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 flipV="1">
            <a:off x="457200" y="260648"/>
            <a:ext cx="7239000" cy="5939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7891" y="249289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99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Ορθοδοντικη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προληψη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3"/>
            <a:ext cx="7239000" cy="4898944"/>
          </a:xfrm>
        </p:spPr>
        <p:txBody>
          <a:bodyPr>
            <a:normAutofit/>
          </a:bodyPr>
          <a:lstStyle/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Αντιμετωπιση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πρωωρης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απωλειας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παιδικων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διατηρηση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χωρου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Προβληματα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όπως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παρατεταμενος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θηλασμος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δακτυλου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χρηση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πιπιλας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κλπ.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5"/>
            <a:ext cx="3571964" cy="267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726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6688" cy="804704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ΑΝ ΤΟ ΠΑΙΔΙ ΠΕΣΕΙ ΚΑΙ ΧΤΥΠΗΣΕΙ ΤΟ ΔΟΝΤΙ ΤΟΥ?</a:t>
            </a:r>
            <a:endParaRPr lang="el-GR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Οι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γονεις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θα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διατηρησουν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ψυχραιμια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τους και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επικοινωνησουν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αμεσα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οσο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δυνατον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ταχυτερη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διαγνωση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αντιμετωπιση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μειωνει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πιθανοτητα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επιπλοκων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Σε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περιπτωση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που ένα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μονιμο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βγει από 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θεση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λογω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τραυματισμου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αφου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πλυθει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νερο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τοποθετηθει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ξανα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θεση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του, η αν αυτό δεν είναι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ευκολο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διατηρηθει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γαλα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μεχρι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αντιμετωπιση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από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Για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παιδια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αθλουνται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συστηματικα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οδοντιατρος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μπορει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συστησει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αναλογα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αθλημα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προστατευτικο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ναρθηκα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84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99350" y="260648"/>
            <a:ext cx="7239000" cy="81746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ΕΥΧΑΡΙΣΤΩ ΓΙΑ ΤΗΝ ΠΡΟΣΟΧΗ ΣΑΣ!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819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7543862" cy="4759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5735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7920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</a:rPr>
              <a:t>ΠΡΟΛΗΨΗ ΣΤΗΝ ΠΑΙΔΙΚΗ ΗΛΙΚΙΑ</a:t>
            </a:r>
            <a:br>
              <a:rPr lang="el-GR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</a:rPr>
              <a:t>ΕΥΚΑΙΡΙΑ ΠΟΥ ΔΕΝ ΠΡΕΠΕΙ ΝΑ ΧΑΣΟΥΜΕ</a:t>
            </a:r>
            <a:endParaRPr lang="el-G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73325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/>
              <a:t>τα </a:t>
            </a:r>
            <a:r>
              <a:rPr lang="el-GR" sz="2400" dirty="0" err="1" smtClean="0"/>
              <a:t>προβληματα</a:t>
            </a:r>
            <a:r>
              <a:rPr lang="el-GR" sz="2400" dirty="0" smtClean="0"/>
              <a:t> </a:t>
            </a:r>
            <a:r>
              <a:rPr lang="el-GR" sz="2400" dirty="0" err="1" smtClean="0"/>
              <a:t>ξεκινουν</a:t>
            </a:r>
            <a:r>
              <a:rPr lang="el-GR" sz="2400" dirty="0" smtClean="0"/>
              <a:t> πολύ πιο </a:t>
            </a:r>
            <a:r>
              <a:rPr lang="el-GR" sz="2400" dirty="0" err="1" smtClean="0"/>
              <a:t>ευκολα</a:t>
            </a:r>
            <a:r>
              <a:rPr lang="el-GR" sz="2400" dirty="0" smtClean="0"/>
              <a:t> κι </a:t>
            </a:r>
            <a:r>
              <a:rPr lang="el-GR" sz="2400" dirty="0" err="1" smtClean="0"/>
              <a:t>εξελισσονται</a:t>
            </a:r>
            <a:r>
              <a:rPr lang="el-GR" sz="2400" dirty="0" smtClean="0"/>
              <a:t> πολύ πιο </a:t>
            </a:r>
            <a:r>
              <a:rPr lang="el-GR" sz="2400" dirty="0" err="1" smtClean="0"/>
              <a:t>γρηγορα</a:t>
            </a:r>
            <a:r>
              <a:rPr lang="el-GR" sz="2400" dirty="0" smtClean="0"/>
              <a:t> απ </a:t>
            </a:r>
            <a:r>
              <a:rPr lang="el-GR" sz="2400" dirty="0" err="1" smtClean="0"/>
              <a:t>ό,τι</a:t>
            </a:r>
            <a:r>
              <a:rPr lang="el-GR" sz="2400" dirty="0" smtClean="0"/>
              <a:t> στους </a:t>
            </a:r>
            <a:r>
              <a:rPr lang="el-GR" sz="2400" dirty="0" err="1" smtClean="0"/>
              <a:t>ενηλικες</a:t>
            </a:r>
            <a:endParaRPr lang="el-GR" sz="2400" dirty="0" smtClean="0"/>
          </a:p>
          <a:p>
            <a:endParaRPr lang="el-GR" sz="2400" dirty="0"/>
          </a:p>
          <a:p>
            <a:endParaRPr lang="el-GR" sz="2400" dirty="0" smtClean="0"/>
          </a:p>
          <a:p>
            <a:endParaRPr lang="el-GR" sz="2400" dirty="0"/>
          </a:p>
          <a:p>
            <a:endParaRPr lang="el-GR" sz="2400" dirty="0" smtClean="0"/>
          </a:p>
          <a:p>
            <a:endParaRPr lang="el-GR" sz="2400" dirty="0"/>
          </a:p>
          <a:p>
            <a:pPr algn="just"/>
            <a:r>
              <a:rPr lang="el-GR" sz="2400" dirty="0"/>
              <a:t> </a:t>
            </a:r>
            <a:r>
              <a:rPr lang="el-GR" sz="2400" dirty="0" err="1" smtClean="0"/>
              <a:t>εχουμε</a:t>
            </a:r>
            <a:r>
              <a:rPr lang="el-GR" sz="2400" dirty="0" smtClean="0"/>
              <a:t> τη </a:t>
            </a:r>
            <a:r>
              <a:rPr lang="el-GR" sz="2400" dirty="0" err="1" smtClean="0"/>
              <a:t>δυνατοτητα</a:t>
            </a:r>
            <a:r>
              <a:rPr lang="el-GR" sz="2400" dirty="0" smtClean="0"/>
              <a:t> </a:t>
            </a:r>
            <a:r>
              <a:rPr lang="el-GR" sz="2400" dirty="0" err="1" smtClean="0"/>
              <a:t>μεσω</a:t>
            </a:r>
            <a:r>
              <a:rPr lang="el-GR" sz="2400" dirty="0" smtClean="0"/>
              <a:t> της </a:t>
            </a:r>
            <a:r>
              <a:rPr lang="el-GR" sz="2400" dirty="0" err="1" smtClean="0"/>
              <a:t>προληψης</a:t>
            </a:r>
            <a:r>
              <a:rPr lang="el-GR" sz="2400" dirty="0" smtClean="0"/>
              <a:t> να </a:t>
            </a:r>
            <a:r>
              <a:rPr lang="el-GR" sz="2400" dirty="0" err="1" smtClean="0"/>
              <a:t>επηρεασουμε</a:t>
            </a:r>
            <a:r>
              <a:rPr lang="el-GR" sz="2400" dirty="0" smtClean="0"/>
              <a:t> την </a:t>
            </a:r>
            <a:r>
              <a:rPr lang="el-GR" sz="2400" dirty="0" err="1" smtClean="0"/>
              <a:t>τελικη</a:t>
            </a:r>
            <a:r>
              <a:rPr lang="el-GR" sz="2400" dirty="0" smtClean="0"/>
              <a:t> </a:t>
            </a:r>
            <a:r>
              <a:rPr lang="el-GR" sz="2400" dirty="0" err="1" smtClean="0"/>
              <a:t>σκληροτητα</a:t>
            </a:r>
            <a:r>
              <a:rPr lang="el-GR" sz="2400" dirty="0" smtClean="0"/>
              <a:t> των </a:t>
            </a:r>
            <a:r>
              <a:rPr lang="el-GR" sz="2400" dirty="0" err="1" smtClean="0"/>
              <a:t>δοντιων</a:t>
            </a:r>
            <a:r>
              <a:rPr lang="el-GR" sz="2400" dirty="0" smtClean="0"/>
              <a:t>, </a:t>
            </a:r>
            <a:r>
              <a:rPr lang="el-GR" sz="2400" dirty="0" err="1" smtClean="0"/>
              <a:t>δηλαδη</a:t>
            </a:r>
            <a:r>
              <a:rPr lang="el-GR" sz="2400" dirty="0" smtClean="0"/>
              <a:t> να </a:t>
            </a:r>
            <a:r>
              <a:rPr lang="el-GR" sz="2400" dirty="0" err="1" smtClean="0"/>
              <a:t>φτιαξουμε</a:t>
            </a:r>
            <a:r>
              <a:rPr lang="el-GR" sz="2400" dirty="0" smtClean="0"/>
              <a:t> «</a:t>
            </a:r>
            <a:r>
              <a:rPr lang="el-GR" sz="2400" dirty="0" err="1" smtClean="0"/>
              <a:t>γερα</a:t>
            </a:r>
            <a:r>
              <a:rPr lang="el-GR" sz="2400" dirty="0" smtClean="0"/>
              <a:t> </a:t>
            </a:r>
            <a:r>
              <a:rPr lang="el-GR" sz="2400" dirty="0" err="1" smtClean="0"/>
              <a:t>δοντια</a:t>
            </a:r>
            <a:r>
              <a:rPr lang="el-GR" sz="2400" dirty="0" smtClean="0"/>
              <a:t>», «</a:t>
            </a:r>
            <a:r>
              <a:rPr lang="el-GR" sz="2400" dirty="0" err="1" smtClean="0"/>
              <a:t>καλη</a:t>
            </a:r>
            <a:r>
              <a:rPr lang="el-GR" sz="2400" dirty="0" smtClean="0"/>
              <a:t> </a:t>
            </a:r>
            <a:r>
              <a:rPr lang="el-GR" sz="2400" dirty="0" err="1" smtClean="0"/>
              <a:t>παστα</a:t>
            </a:r>
            <a:r>
              <a:rPr lang="el-GR" sz="2400" dirty="0" smtClean="0"/>
              <a:t>» </a:t>
            </a:r>
            <a:r>
              <a:rPr lang="el-GR" sz="2400" dirty="0" err="1" smtClean="0"/>
              <a:t>δοντιων</a:t>
            </a:r>
            <a:r>
              <a:rPr lang="el-GR" sz="2400" dirty="0" smtClean="0"/>
              <a:t>.</a:t>
            </a:r>
          </a:p>
          <a:p>
            <a:pPr marL="0" indent="0" algn="just">
              <a:buNone/>
            </a:pPr>
            <a:r>
              <a:rPr lang="el-GR" sz="2400" dirty="0" smtClean="0">
                <a:solidFill>
                  <a:srgbClr val="FF0000"/>
                </a:solidFill>
              </a:rPr>
              <a:t>Η «</a:t>
            </a:r>
            <a:r>
              <a:rPr lang="el-GR" sz="2400" dirty="0" err="1" smtClean="0">
                <a:solidFill>
                  <a:srgbClr val="FF0000"/>
                </a:solidFill>
              </a:rPr>
              <a:t>καλη</a:t>
            </a:r>
            <a:r>
              <a:rPr lang="el-GR" sz="2400" dirty="0" smtClean="0">
                <a:solidFill>
                  <a:srgbClr val="FF0000"/>
                </a:solidFill>
              </a:rPr>
              <a:t> </a:t>
            </a:r>
            <a:r>
              <a:rPr lang="el-GR" sz="2400" dirty="0" err="1" smtClean="0">
                <a:solidFill>
                  <a:srgbClr val="FF0000"/>
                </a:solidFill>
              </a:rPr>
              <a:t>παστα</a:t>
            </a:r>
            <a:r>
              <a:rPr lang="el-GR" sz="2400" dirty="0" smtClean="0">
                <a:solidFill>
                  <a:srgbClr val="FF0000"/>
                </a:solidFill>
              </a:rPr>
              <a:t>» στα </a:t>
            </a:r>
            <a:r>
              <a:rPr lang="el-GR" sz="2400" dirty="0" err="1" smtClean="0">
                <a:solidFill>
                  <a:srgbClr val="FF0000"/>
                </a:solidFill>
              </a:rPr>
              <a:t>δοντια</a:t>
            </a:r>
            <a:r>
              <a:rPr lang="el-GR" sz="2400" dirty="0" smtClean="0">
                <a:solidFill>
                  <a:srgbClr val="FF0000"/>
                </a:solidFill>
              </a:rPr>
              <a:t> «</a:t>
            </a:r>
            <a:r>
              <a:rPr lang="el-GR" sz="2400" dirty="0" err="1" smtClean="0">
                <a:solidFill>
                  <a:srgbClr val="FF0000"/>
                </a:solidFill>
              </a:rPr>
              <a:t>χτιζεται</a:t>
            </a:r>
            <a:r>
              <a:rPr lang="el-GR" sz="2400" dirty="0" smtClean="0">
                <a:solidFill>
                  <a:srgbClr val="FF0000"/>
                </a:solidFill>
              </a:rPr>
              <a:t>» , δεν </a:t>
            </a:r>
            <a:r>
              <a:rPr lang="el-GR" sz="2400" dirty="0" err="1" smtClean="0">
                <a:solidFill>
                  <a:srgbClr val="FF0000"/>
                </a:solidFill>
              </a:rPr>
              <a:t>κληρονομειται</a:t>
            </a:r>
            <a:r>
              <a:rPr lang="el-GR" sz="2400" dirty="0" smtClean="0"/>
              <a:t>.</a:t>
            </a:r>
          </a:p>
          <a:p>
            <a:pPr algn="just"/>
            <a:endParaRPr lang="el-GR" sz="2400" dirty="0"/>
          </a:p>
          <a:p>
            <a:pPr algn="just">
              <a:buFont typeface="Wingdings" pitchFamily="2" charset="2"/>
              <a:buChar char="Ø"/>
            </a:pPr>
            <a:endParaRPr lang="el-GR" sz="2400" dirty="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48608" y="2422972"/>
            <a:ext cx="3423592" cy="217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10607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l-GR" dirty="0" err="1" smtClean="0">
                <a:solidFill>
                  <a:srgbClr val="00B0F0"/>
                </a:solidFill>
              </a:rPr>
              <a:t>Πολλοι</a:t>
            </a:r>
            <a:r>
              <a:rPr lang="el-GR" dirty="0" smtClean="0">
                <a:solidFill>
                  <a:srgbClr val="00B0F0"/>
                </a:solidFill>
              </a:rPr>
              <a:t> </a:t>
            </a:r>
            <a:r>
              <a:rPr lang="el-GR" dirty="0" err="1" smtClean="0">
                <a:solidFill>
                  <a:srgbClr val="00B0F0"/>
                </a:solidFill>
              </a:rPr>
              <a:t>πιστευουν</a:t>
            </a:r>
            <a:r>
              <a:rPr lang="el-GR" dirty="0" smtClean="0">
                <a:solidFill>
                  <a:srgbClr val="00B0F0"/>
                </a:solidFill>
              </a:rPr>
              <a:t> ότι τα </a:t>
            </a:r>
            <a:r>
              <a:rPr lang="el-GR" dirty="0" err="1" smtClean="0">
                <a:solidFill>
                  <a:srgbClr val="00B0F0"/>
                </a:solidFill>
              </a:rPr>
              <a:t>νεογιλα</a:t>
            </a:r>
            <a:r>
              <a:rPr lang="el-GR" dirty="0" smtClean="0">
                <a:solidFill>
                  <a:srgbClr val="00B0F0"/>
                </a:solidFill>
              </a:rPr>
              <a:t> </a:t>
            </a:r>
            <a:r>
              <a:rPr lang="el-GR" dirty="0" err="1" smtClean="0">
                <a:solidFill>
                  <a:srgbClr val="00B0F0"/>
                </a:solidFill>
              </a:rPr>
              <a:t>δοντια</a:t>
            </a:r>
            <a:r>
              <a:rPr lang="el-GR" dirty="0" smtClean="0">
                <a:solidFill>
                  <a:srgbClr val="00B0F0"/>
                </a:solidFill>
              </a:rPr>
              <a:t> δεν </a:t>
            </a:r>
            <a:r>
              <a:rPr lang="el-GR" dirty="0" err="1" smtClean="0">
                <a:solidFill>
                  <a:srgbClr val="00B0F0"/>
                </a:solidFill>
              </a:rPr>
              <a:t>χρειαζονται</a:t>
            </a:r>
            <a:r>
              <a:rPr lang="el-GR" dirty="0" smtClean="0">
                <a:solidFill>
                  <a:srgbClr val="00B0F0"/>
                </a:solidFill>
              </a:rPr>
              <a:t> τη </a:t>
            </a:r>
            <a:r>
              <a:rPr lang="el-GR" dirty="0" err="1" smtClean="0">
                <a:solidFill>
                  <a:srgbClr val="00B0F0"/>
                </a:solidFill>
              </a:rPr>
              <a:t>φροντιδα</a:t>
            </a:r>
            <a:r>
              <a:rPr lang="el-GR" dirty="0" smtClean="0">
                <a:solidFill>
                  <a:srgbClr val="00B0F0"/>
                </a:solidFill>
              </a:rPr>
              <a:t> μας </a:t>
            </a:r>
            <a:r>
              <a:rPr lang="el-GR" dirty="0" err="1" smtClean="0">
                <a:solidFill>
                  <a:srgbClr val="00B0F0"/>
                </a:solidFill>
              </a:rPr>
              <a:t>επειδη</a:t>
            </a:r>
            <a:r>
              <a:rPr lang="el-GR" dirty="0" smtClean="0">
                <a:solidFill>
                  <a:srgbClr val="00B0F0"/>
                </a:solidFill>
              </a:rPr>
              <a:t> θα </a:t>
            </a:r>
            <a:r>
              <a:rPr lang="el-GR" dirty="0" err="1" smtClean="0">
                <a:solidFill>
                  <a:srgbClr val="00B0F0"/>
                </a:solidFill>
              </a:rPr>
              <a:t>αντικατασταθουν</a:t>
            </a:r>
            <a:r>
              <a:rPr lang="el-GR" dirty="0" smtClean="0">
                <a:solidFill>
                  <a:srgbClr val="00B0F0"/>
                </a:solidFill>
              </a:rPr>
              <a:t> από τα </a:t>
            </a:r>
            <a:r>
              <a:rPr lang="el-GR" dirty="0" err="1" smtClean="0">
                <a:solidFill>
                  <a:srgbClr val="00B0F0"/>
                </a:solidFill>
              </a:rPr>
              <a:t>μονιμα</a:t>
            </a:r>
            <a:r>
              <a:rPr lang="el-GR" dirty="0" smtClean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l-GR" sz="2800" dirty="0" smtClean="0">
                <a:solidFill>
                  <a:srgbClr val="FF0000"/>
                </a:solidFill>
              </a:rPr>
              <a:t>Αυτό είναι ΛΑΘΟΣ</a:t>
            </a:r>
            <a:endParaRPr lang="el-G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9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003232" cy="804704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bg2">
                    <a:lumMod val="25000"/>
                  </a:schemeClr>
                </a:solidFill>
              </a:rPr>
              <a:t>ΣΕ ΤΙ ΧΡΗΣΙΜΕΥΟΥΝ ΤΑ ΝΕΟΓΙΛΑ ΔΟΝΤΙΑ?</a:t>
            </a:r>
            <a:endParaRPr lang="el-G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Τα </a:t>
            </a:r>
            <a:r>
              <a:rPr lang="el-GR" dirty="0" err="1" smtClean="0"/>
              <a:t>νεογιλα</a:t>
            </a:r>
            <a:r>
              <a:rPr lang="el-GR" dirty="0" smtClean="0"/>
              <a:t> </a:t>
            </a:r>
            <a:r>
              <a:rPr lang="el-GR" dirty="0" err="1" smtClean="0"/>
              <a:t>δοντια</a:t>
            </a:r>
            <a:r>
              <a:rPr lang="el-GR" dirty="0" smtClean="0"/>
              <a:t> </a:t>
            </a:r>
            <a:r>
              <a:rPr lang="el-GR" dirty="0" err="1" smtClean="0"/>
              <a:t>βοηθουν</a:t>
            </a:r>
            <a:r>
              <a:rPr lang="el-GR" dirty="0" smtClean="0"/>
              <a:t> τα </a:t>
            </a:r>
            <a:r>
              <a:rPr lang="el-GR" dirty="0" err="1" smtClean="0"/>
              <a:t>παιδια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 smtClean="0"/>
              <a:t>τρωνε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 smtClean="0"/>
              <a:t>μιλανε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 smtClean="0"/>
              <a:t>αναπτυσσεται</a:t>
            </a:r>
            <a:r>
              <a:rPr lang="el-GR" dirty="0" smtClean="0"/>
              <a:t> </a:t>
            </a:r>
            <a:r>
              <a:rPr lang="el-GR" dirty="0" err="1" smtClean="0"/>
              <a:t>φυσιολογικα</a:t>
            </a:r>
            <a:r>
              <a:rPr lang="el-GR" dirty="0" smtClean="0"/>
              <a:t> το </a:t>
            </a:r>
            <a:r>
              <a:rPr lang="el-GR" dirty="0" err="1" smtClean="0"/>
              <a:t>στομα</a:t>
            </a:r>
            <a:r>
              <a:rPr lang="el-GR" dirty="0" smtClean="0"/>
              <a:t> και το </a:t>
            </a:r>
            <a:r>
              <a:rPr lang="el-GR" dirty="0" err="1" smtClean="0"/>
              <a:t>προσωπο</a:t>
            </a:r>
            <a:r>
              <a:rPr lang="el-GR" dirty="0" smtClean="0"/>
              <a:t> τους (</a:t>
            </a:r>
            <a:r>
              <a:rPr lang="el-GR" dirty="0" err="1" smtClean="0"/>
              <a:t>ωραια</a:t>
            </a:r>
            <a:r>
              <a:rPr lang="el-GR" dirty="0" smtClean="0"/>
              <a:t> </a:t>
            </a:r>
            <a:r>
              <a:rPr lang="el-GR" dirty="0" err="1" smtClean="0"/>
              <a:t>εμφανιση</a:t>
            </a:r>
            <a:r>
              <a:rPr lang="el-GR" dirty="0" smtClean="0"/>
              <a:t>-</a:t>
            </a:r>
            <a:r>
              <a:rPr lang="el-GR" dirty="0" err="1" smtClean="0"/>
              <a:t>καλη</a:t>
            </a:r>
            <a:r>
              <a:rPr lang="el-GR" dirty="0" smtClean="0"/>
              <a:t> </a:t>
            </a:r>
            <a:r>
              <a:rPr lang="el-GR" dirty="0" err="1" smtClean="0"/>
              <a:t>ψυχολογια</a:t>
            </a:r>
            <a:r>
              <a:rPr lang="el-GR" dirty="0" smtClean="0"/>
              <a:t> –</a:t>
            </a:r>
            <a:r>
              <a:rPr lang="el-GR" dirty="0" err="1" smtClean="0"/>
              <a:t>αυτοπεποιθηση</a:t>
            </a:r>
            <a:r>
              <a:rPr lang="el-GR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l-GR" u="sng" dirty="0" err="1" smtClean="0"/>
              <a:t>Διατηρουν</a:t>
            </a:r>
            <a:r>
              <a:rPr lang="el-GR" u="sng" dirty="0" smtClean="0"/>
              <a:t> το </a:t>
            </a:r>
            <a:r>
              <a:rPr lang="el-GR" u="sng" dirty="0" err="1" smtClean="0"/>
              <a:t>χωρο</a:t>
            </a:r>
            <a:r>
              <a:rPr lang="el-GR" u="sng" dirty="0" smtClean="0"/>
              <a:t>  για την </a:t>
            </a:r>
            <a:r>
              <a:rPr lang="el-GR" u="sng" dirty="0" err="1" smtClean="0"/>
              <a:t>ομαλη</a:t>
            </a:r>
            <a:r>
              <a:rPr lang="el-GR" u="sng" dirty="0" smtClean="0"/>
              <a:t> </a:t>
            </a:r>
            <a:r>
              <a:rPr lang="el-GR" u="sng" dirty="0" err="1" smtClean="0"/>
              <a:t>ανατολη</a:t>
            </a:r>
            <a:r>
              <a:rPr lang="el-GR" u="sng" dirty="0" smtClean="0"/>
              <a:t> των </a:t>
            </a:r>
            <a:r>
              <a:rPr lang="el-GR" u="sng" dirty="0" err="1" smtClean="0"/>
              <a:t>μονιμων</a:t>
            </a:r>
            <a:r>
              <a:rPr lang="el-GR" u="sng" dirty="0" smtClean="0"/>
              <a:t> </a:t>
            </a:r>
            <a:r>
              <a:rPr lang="el-GR" u="sng" dirty="0" err="1" smtClean="0"/>
              <a:t>δοντιων</a:t>
            </a:r>
            <a:r>
              <a:rPr lang="el-GR" u="sng" dirty="0" smtClean="0"/>
              <a:t> (</a:t>
            </a:r>
            <a:r>
              <a:rPr lang="el-GR" u="sng" dirty="0" err="1" smtClean="0"/>
              <a:t>προληψη</a:t>
            </a:r>
            <a:r>
              <a:rPr lang="el-GR" u="sng" dirty="0" smtClean="0"/>
              <a:t> </a:t>
            </a:r>
            <a:r>
              <a:rPr lang="el-GR" u="sng" dirty="0" err="1" smtClean="0"/>
              <a:t>ορθοδοντικων</a:t>
            </a:r>
            <a:r>
              <a:rPr lang="el-GR" u="sng" dirty="0" smtClean="0"/>
              <a:t> </a:t>
            </a:r>
            <a:r>
              <a:rPr lang="el-GR" u="sng" dirty="0" err="1" smtClean="0"/>
              <a:t>ανωμαλιων</a:t>
            </a:r>
            <a:r>
              <a:rPr lang="el-GR" u="sng" dirty="0" smtClean="0"/>
              <a:t>)</a:t>
            </a:r>
            <a:endParaRPr lang="el-GR" u="sng" dirty="0"/>
          </a:p>
        </p:txBody>
      </p:sp>
      <p:pic>
        <p:nvPicPr>
          <p:cNvPr id="4099" name="Picture 3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58547"/>
            <a:ext cx="3744416" cy="183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215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239000" cy="144016"/>
          </a:xfrm>
        </p:spPr>
        <p:txBody>
          <a:bodyPr>
            <a:normAutofit fontScale="90000"/>
          </a:bodyPr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>
            <a:normAutofit lnSpcReduction="100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θεωρειται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η πιο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συχνη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ασθενεια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στοματος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καταστρεφει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σταδιακα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ολους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ιστους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δοντιου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μικροβιακη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πλακα</a:t>
            </a:r>
            <a:r>
              <a:rPr lang="el-G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είναι μια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λεπτη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μεμβρανη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από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δισεκατομμυρια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μικροβια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οποια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σχηματιζεται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«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κολλαει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πανω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μικροβια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πλακας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μαζι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με τη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ζαχαρη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τροφης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παραγουν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οξεα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που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καταστρεφουν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P10007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90936"/>
            <a:ext cx="288032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71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0"/>
            <a:ext cx="7239000" cy="47667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τερηδονα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δεν είναι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κληρονομικη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ασθενεια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l-GR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/>
              <a:t>Για να </a:t>
            </a:r>
            <a:r>
              <a:rPr lang="el-GR" sz="2400" dirty="0" err="1" smtClean="0"/>
              <a:t>δημιουργηθει</a:t>
            </a:r>
            <a:r>
              <a:rPr lang="el-GR" sz="2400" dirty="0" smtClean="0"/>
              <a:t> </a:t>
            </a:r>
            <a:r>
              <a:rPr lang="el-GR" sz="2400" dirty="0" err="1" smtClean="0"/>
              <a:t>απαιτειται</a:t>
            </a:r>
            <a:r>
              <a:rPr lang="el-GR" sz="2400" dirty="0" smtClean="0"/>
              <a:t> η </a:t>
            </a:r>
            <a:r>
              <a:rPr lang="el-GR" sz="2400" dirty="0" err="1" smtClean="0"/>
              <a:t>ταυτοχρονη</a:t>
            </a:r>
            <a:r>
              <a:rPr lang="el-GR" sz="2400" dirty="0" smtClean="0"/>
              <a:t> και για </a:t>
            </a:r>
            <a:r>
              <a:rPr lang="el-GR" sz="2400" dirty="0" err="1" smtClean="0"/>
              <a:t>μεγαλο</a:t>
            </a:r>
            <a:r>
              <a:rPr lang="el-GR" sz="2400" dirty="0" smtClean="0"/>
              <a:t> </a:t>
            </a:r>
            <a:r>
              <a:rPr lang="el-GR" sz="2400" dirty="0" err="1" smtClean="0"/>
              <a:t>χρονικο</a:t>
            </a:r>
            <a:r>
              <a:rPr lang="el-GR" sz="2400" dirty="0" smtClean="0"/>
              <a:t> </a:t>
            </a:r>
            <a:r>
              <a:rPr lang="el-GR" sz="2400" dirty="0" err="1" smtClean="0"/>
              <a:t>διαστημα</a:t>
            </a:r>
            <a:r>
              <a:rPr lang="el-GR" sz="2400" dirty="0" smtClean="0"/>
              <a:t> </a:t>
            </a:r>
            <a:r>
              <a:rPr lang="el-GR" sz="2400" u="sng" dirty="0" err="1" smtClean="0"/>
              <a:t>συνυπαρξη</a:t>
            </a:r>
            <a:r>
              <a:rPr lang="el-GR" sz="2400" u="sng" dirty="0" smtClean="0"/>
              <a:t> </a:t>
            </a:r>
            <a:r>
              <a:rPr lang="el-GR" sz="2400" dirty="0" err="1" smtClean="0"/>
              <a:t>τριων</a:t>
            </a:r>
            <a:r>
              <a:rPr lang="el-GR" sz="2400" dirty="0" smtClean="0"/>
              <a:t> </a:t>
            </a:r>
            <a:r>
              <a:rPr lang="el-GR" sz="2400" dirty="0" err="1" smtClean="0"/>
              <a:t>παραγοντων</a:t>
            </a: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3200" b="1" dirty="0" smtClean="0">
                <a:solidFill>
                  <a:srgbClr val="FF0000"/>
                </a:solidFill>
              </a:rPr>
              <a:t>ΜΙΚΡΟΒΙΑ   ΥΔΑΤΑΝΘΡΑΚΕΣ  ΔΟΝΤΙΑ</a:t>
            </a:r>
            <a:endParaRPr lang="el-GR" sz="3200" b="1" dirty="0">
              <a:solidFill>
                <a:srgbClr val="FF0000"/>
              </a:solidFill>
            </a:endParaRPr>
          </a:p>
        </p:txBody>
      </p:sp>
      <p:pic>
        <p:nvPicPr>
          <p:cNvPr id="10242" name="Picture 2" descr="C:\Users\User\Desktop\aities-teridonas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501008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81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2864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3717032"/>
            <a:ext cx="7239000" cy="3694192"/>
          </a:xfrm>
        </p:spPr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απομακρυνση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μικροβιων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(της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οδοντικης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πλακας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γινεται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κατά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κυριο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λογο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με το </a:t>
            </a:r>
            <a:r>
              <a:rPr lang="el-G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δοντιων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αλλα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τη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χρηση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του </a:t>
            </a:r>
            <a:r>
              <a:rPr lang="el-G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οδοντικου</a:t>
            </a:r>
            <a:r>
              <a:rPr lang="el-G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νηματος</a:t>
            </a:r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για τον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καθαρισμο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διαστηματων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αναμεσα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στα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δοντια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5724"/>
            <a:ext cx="5496907" cy="329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719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Ποσο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συχνα</a:t>
            </a:r>
            <a:r>
              <a:rPr lang="el-G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l-GR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Καθημερινα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2-3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φορες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ημερα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γευματα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πρωι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όχι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αμεσως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μολις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ξυπνησουμε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αλλα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μετα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πρωινο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βραδυνο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είναι το πιο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σημαντικο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ημερας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Ένα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σωστο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βουρτσισμα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θα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πρεπει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διαρκει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τουλαχιστον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λεπτα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293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1498</TotalTime>
  <Words>1099</Words>
  <Application>Microsoft Office PowerPoint</Application>
  <PresentationFormat>Προβολή στην οθόνη (4:3)</PresentationFormat>
  <Paragraphs>196</Paragraphs>
  <Slides>27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28" baseType="lpstr">
      <vt:lpstr>Αφθονία</vt:lpstr>
      <vt:lpstr>Η ΑΞΙΑ ΤΗΣ ΠΡΟΛΗΨΗΣ   ΣΥΜΒΟΥΛΕΣ ΓΙΑ ΕΝΑ ΟΜΟΡΦΟ ΚΑΙ ΥΓΙΕΣ ΧΑΜΟΓΕΛΟ</vt:lpstr>
      <vt:lpstr>Διαφάνεια 2</vt:lpstr>
      <vt:lpstr>ΠΡΟΛΗΨΗ ΣΤΗΝ ΠΑΙΔΙΚΗ ΗΛΙΚΙΑ ΕΥΚΑΙΡΙΑ ΠΟΥ ΔΕΝ ΠΡΕΠΕΙ ΝΑ ΧΑΣΟΥΜΕ</vt:lpstr>
      <vt:lpstr>Διαφάνεια 4</vt:lpstr>
      <vt:lpstr>ΣΕ ΤΙ ΧΡΗΣΙΜΕΥΟΥΝ ΤΑ ΝΕΟΓΙΛΑ ΔΟΝΤΙΑ?</vt:lpstr>
      <vt:lpstr>Διαφάνεια 6</vt:lpstr>
      <vt:lpstr>Διαφάνεια 7</vt:lpstr>
      <vt:lpstr>Διαφάνεια 8</vt:lpstr>
      <vt:lpstr>Ποσο συχνα ?</vt:lpstr>
      <vt:lpstr> η επιλογη τησ οδοντοβουρτσασ</vt:lpstr>
      <vt:lpstr>Η επιλογη τησ οδοντοκρεμασ</vt:lpstr>
      <vt:lpstr>Μεχρι ποτε να βοηθουν οι γονεισ στο βουρτσισμα των δοντιων?</vt:lpstr>
      <vt:lpstr>πωσ πρεπει να γινεται το σωστο βουρτσισμα? επιδειξη</vt:lpstr>
      <vt:lpstr>Υδατανθρακεσ και τερηδονα </vt:lpstr>
      <vt:lpstr>Προσοχη στην «κρυμμενη ζαχαρη»</vt:lpstr>
      <vt:lpstr>Προσοχη στη συχνοτητα</vt:lpstr>
      <vt:lpstr>Τροφεσ για γερα δοντια</vt:lpstr>
      <vt:lpstr>Προληψη τησ διαβρωσησ των δοντιων</vt:lpstr>
      <vt:lpstr>Ο ρολοσ του οδοντιατρου</vt:lpstr>
      <vt:lpstr>Διαφάνεια 20</vt:lpstr>
      <vt:lpstr>φθοριωση</vt:lpstr>
      <vt:lpstr>Τι κανει το φθοριο?</vt:lpstr>
      <vt:lpstr>Καλυψεισ οπων σχισμων sealants</vt:lpstr>
      <vt:lpstr>Διαφάνεια 24</vt:lpstr>
      <vt:lpstr>Ορθοδοντικη- προληψη</vt:lpstr>
      <vt:lpstr>ΑΝ ΤΟ ΠΑΙΔΙ ΠΕΣΕΙ ΚΑΙ ΧΤΥΠΗΣΕΙ ΤΟ ΔΟΝΤΙ ΤΟΥ?</vt:lpstr>
      <vt:lpstr>ΕΥΧΑΡΙΣΤΩ ΓΙΑ ΤΗΝ ΠΡΟΣΟΧΗ ΣΑΣ!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ΑΞΙΑ ΤΗΣ ΠΡΟΛΗΨΗΣ ΣΥΜΒΟΥΛΕΣ ΓΙΑ ΈΝΑ ΟΜΟΡΦΟ ΚΑΙ ΥΓΙΕΣ ΧΑΜΟΓΕΛΟ</dc:title>
  <dc:creator>User</dc:creator>
  <cp:lastModifiedBy>User</cp:lastModifiedBy>
  <cp:revision>71</cp:revision>
  <dcterms:created xsi:type="dcterms:W3CDTF">2015-01-19T08:32:17Z</dcterms:created>
  <dcterms:modified xsi:type="dcterms:W3CDTF">2016-07-19T09:50:38Z</dcterms:modified>
</cp:coreProperties>
</file>